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8" r:id="rId4"/>
    <p:sldId id="259" r:id="rId5"/>
    <p:sldId id="262" r:id="rId6"/>
    <p:sldId id="260" r:id="rId7"/>
    <p:sldId id="263" r:id="rId8"/>
    <p:sldId id="264" r:id="rId9"/>
    <p:sldId id="274" r:id="rId10"/>
    <p:sldId id="275" r:id="rId11"/>
    <p:sldId id="272" r:id="rId12"/>
    <p:sldId id="273" r:id="rId13"/>
    <p:sldId id="265" r:id="rId14"/>
    <p:sldId id="261" r:id="rId15"/>
    <p:sldId id="266" r:id="rId16"/>
    <p:sldId id="269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759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823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086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280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747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10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5362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337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931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AC2C38C-A715-40AA-BD5B-57E4B459604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76A075B-E2C8-4E76-A639-F889556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j4rrgr0KeU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TmGzaUPmx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Sexuality in Society and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Through the Lifespan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ACE6C7-9A75-45BF-949B-0D8897940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McGee, PhD</a:t>
            </a:r>
          </a:p>
        </p:txBody>
      </p:sp>
    </p:spTree>
    <p:extLst>
      <p:ext uri="{BB962C8B-B14F-4D97-AF65-F5344CB8AC3E}">
        <p14:creationId xmlns:p14="http://schemas.microsoft.com/office/powerpoint/2010/main" val="290285140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“The Sex Talk” Looks Like Now - Alternatino">
            <a:hlinkClick r:id="" action="ppaction://media"/>
            <a:extLst>
              <a:ext uri="{FF2B5EF4-FFF2-40B4-BE49-F238E27FC236}">
                <a16:creationId xmlns:a16="http://schemas.microsoft.com/office/drawing/2014/main" id="{A0B8C8EF-C9BD-44EB-8B5D-06F0B55BF3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3487" y="838200"/>
            <a:ext cx="9170974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2DEA1-4BE7-4EBC-B3EB-9C1B4069AB4B}"/>
              </a:ext>
            </a:extLst>
          </p:cNvPr>
          <p:cNvSpPr txBox="1"/>
          <p:nvPr/>
        </p:nvSpPr>
        <p:spPr>
          <a:xfrm>
            <a:off x="1219200" y="6324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Parent-Child Communication About Sex</a:t>
            </a:r>
          </a:p>
        </p:txBody>
      </p:sp>
    </p:spTree>
    <p:extLst>
      <p:ext uri="{BB962C8B-B14F-4D97-AF65-F5344CB8AC3E}">
        <p14:creationId xmlns:p14="http://schemas.microsoft.com/office/powerpoint/2010/main" val="375849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7348D-3761-4790-B146-3D6E4B2D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2" y="0"/>
            <a:ext cx="784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681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C2A35-484B-46FD-B5FD-13B40CAB78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526FD-A0ED-4A48-A3EA-E19C7BC456AF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2439226"/>
            <a:ext cx="64008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Sexual Satisfaction in Partnerships</a:t>
            </a:r>
          </a:p>
          <a:p>
            <a:pPr lvl="1">
              <a:defRPr/>
            </a:pPr>
            <a:r>
              <a:rPr lang="en-US" dirty="0"/>
              <a:t>Sexual frequency does not usually correlate with satisfaction</a:t>
            </a:r>
          </a:p>
          <a:p>
            <a:pPr lvl="2">
              <a:defRPr/>
            </a:pPr>
            <a:r>
              <a:rPr lang="en-US" dirty="0"/>
              <a:t>Frequency of sexual activity tends to be higher in the first two years of a relationship</a:t>
            </a:r>
          </a:p>
          <a:p>
            <a:pPr lvl="2">
              <a:defRPr/>
            </a:pPr>
            <a:r>
              <a:rPr lang="en-US" dirty="0"/>
              <a:t>Frequency of sex depends on age, marital status, and gender</a:t>
            </a:r>
          </a:p>
          <a:p>
            <a:pPr lvl="2">
              <a:defRPr/>
            </a:pPr>
            <a:r>
              <a:rPr lang="en-US" dirty="0"/>
              <a:t>Between 15-20% of married couples have sex 10 or fewer times per year</a:t>
            </a:r>
          </a:p>
          <a:p>
            <a:pPr lvl="1">
              <a:defRPr/>
            </a:pPr>
            <a:r>
              <a:rPr lang="en-US" dirty="0"/>
              <a:t>Emotional ties and the effectiveness of their communication are very closely connected with the relationship’s sexual component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F1DE6D-3DAD-43F4-A308-4D244C49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Patterns in Adult Partnerships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14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122" y="978776"/>
            <a:ext cx="4443982" cy="1174991"/>
          </a:xfrm>
        </p:spPr>
        <p:txBody>
          <a:bodyPr>
            <a:normAutofit/>
          </a:bodyPr>
          <a:lstStyle/>
          <a:p>
            <a:r>
              <a:rPr lang="en-US" sz="2100"/>
              <a:t>II. Sexuality and 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81F22-2A49-428B-B1CD-F14D4CA20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0" r="33579"/>
          <a:stretch/>
        </p:blipFill>
        <p:spPr>
          <a:xfrm>
            <a:off x="20" y="10"/>
            <a:ext cx="3492988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122" y="2640692"/>
            <a:ext cx="4443982" cy="39125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Seniors stereotyped as “post-sexual” </a:t>
            </a:r>
          </a:p>
          <a:p>
            <a:r>
              <a:rPr lang="en-US" sz="2400" dirty="0"/>
              <a:t>The reality is that many seniors continue to have active sex lives; however, their sexual health needs are often ignored or go unaddressed</a:t>
            </a:r>
          </a:p>
          <a:p>
            <a:r>
              <a:rPr lang="en-US" sz="2400" dirty="0"/>
              <a:t>Little research has addressed sexuality among older adults, especially those who are gay, lesbian, or bisexual</a:t>
            </a:r>
          </a:p>
        </p:txBody>
      </p:sp>
    </p:spTree>
    <p:extLst>
      <p:ext uri="{BB962C8B-B14F-4D97-AF65-F5344CB8AC3E}">
        <p14:creationId xmlns:p14="http://schemas.microsoft.com/office/powerpoint/2010/main" val="120304793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193" y="56954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 behaviors among older adults aged 57-85</a:t>
            </a:r>
            <a:br>
              <a:rPr lang="en-US" dirty="0"/>
            </a:br>
            <a:r>
              <a:rPr lang="en-US" sz="600" dirty="0"/>
              <a:t> </a:t>
            </a:r>
            <a:br>
              <a:rPr lang="en-US" dirty="0"/>
            </a:br>
            <a:r>
              <a:rPr lang="en-US" sz="1600" dirty="0"/>
              <a:t>(Lindau et al., 2007)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42072"/>
              </p:ext>
            </p:extLst>
          </p:nvPr>
        </p:nvGraphicFramePr>
        <p:xfrm>
          <a:off x="1447800" y="2362200"/>
          <a:ext cx="736399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6083300" imgH="2895600" progId="Word.Document.12">
                  <p:embed/>
                </p:oleObj>
              </mc:Choice>
              <mc:Fallback>
                <p:oleObj name="Document" r:id="rId3" imgW="60833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362200"/>
                        <a:ext cx="736399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CE195C5-43A5-437D-AB56-E6335767B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509227"/>
            <a:ext cx="6096000" cy="38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97740-384B-4B73-BF58-1E69CD926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177826"/>
            <a:ext cx="2895851" cy="404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BB478-296A-452D-AEAB-18BC68B1D5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333"/>
          <a:stretch/>
        </p:blipFill>
        <p:spPr>
          <a:xfrm>
            <a:off x="7239000" y="4817376"/>
            <a:ext cx="1872554" cy="2039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07667-6F5A-4C2F-BAB3-B7AE2201E7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814"/>
          <a:stretch/>
        </p:blipFill>
        <p:spPr>
          <a:xfrm>
            <a:off x="-533400" y="383625"/>
            <a:ext cx="3276600" cy="15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74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Sexuality and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Own and partner health are the biggest factors affecting older adults’ sex lives</a:t>
            </a:r>
          </a:p>
          <a:p>
            <a:r>
              <a:rPr lang="en-US" sz="2400" dirty="0"/>
              <a:t>Maintaining an active sex live may be good for seniors’ well-being</a:t>
            </a:r>
          </a:p>
          <a:p>
            <a:pPr lvl="1"/>
            <a:r>
              <a:rPr lang="en-US" sz="2000" dirty="0"/>
              <a:t>A variety of studies suggest potential benefits of sex for physical health and cognitive functioning</a:t>
            </a:r>
          </a:p>
        </p:txBody>
      </p:sp>
    </p:spTree>
    <p:extLst>
      <p:ext uri="{BB962C8B-B14F-4D97-AF65-F5344CB8AC3E}">
        <p14:creationId xmlns:p14="http://schemas.microsoft.com/office/powerpoint/2010/main" val="386202594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504" y="978776"/>
            <a:ext cx="3364992" cy="1174991"/>
          </a:xfrm>
        </p:spPr>
        <p:txBody>
          <a:bodyPr>
            <a:normAutofit/>
          </a:bodyPr>
          <a:lstStyle/>
          <a:p>
            <a:r>
              <a:rPr lang="en-US" sz="2100"/>
              <a:t>Aging and sexual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E75A-7F32-46F7-854A-97F2EA1E5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43"/>
          <a:stretch/>
        </p:blipFill>
        <p:spPr>
          <a:xfrm>
            <a:off x="20" y="10"/>
            <a:ext cx="456496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04" y="2640692"/>
            <a:ext cx="3364992" cy="3531508"/>
          </a:xfrm>
        </p:spPr>
        <p:txBody>
          <a:bodyPr>
            <a:normAutofit/>
          </a:bodyPr>
          <a:lstStyle/>
          <a:p>
            <a:r>
              <a:rPr lang="en-US" sz="2400" dirty="0"/>
              <a:t>Research suggests that a majority of older adults are sexually satisfied</a:t>
            </a:r>
          </a:p>
          <a:p>
            <a:r>
              <a:rPr lang="en-US" sz="2400" dirty="0"/>
              <a:t>However, what makes sex satisfying changes as we age, with quantity mattering less and quality mattering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38733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Sexuality and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61035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Biopsychosocial</a:t>
            </a:r>
            <a:r>
              <a:rPr lang="en-US" sz="2400" dirty="0"/>
              <a:t> influences on the sexual activities of older adults</a:t>
            </a:r>
          </a:p>
          <a:p>
            <a:pPr lvl="1"/>
            <a:r>
              <a:rPr lang="en-US" sz="2000" dirty="0"/>
              <a:t>Biological factors: chronic health issues, menopause and other hormonal changes</a:t>
            </a:r>
          </a:p>
          <a:p>
            <a:pPr lvl="1"/>
            <a:r>
              <a:rPr lang="en-US" sz="2000" dirty="0"/>
              <a:t>Psychological factors: diminished cognitive capacity due to dementia, illusion of safety due to lack of pregnancy concerns</a:t>
            </a:r>
          </a:p>
          <a:p>
            <a:pPr lvl="1"/>
            <a:r>
              <a:rPr lang="en-US" sz="2000" dirty="0"/>
              <a:t>Social and environmental factors: relationship status (presence/absence of partner), rules/limits imposed by nursing homes and assisted living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67175989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>
            <a:normAutofit/>
          </a:bodyPr>
          <a:lstStyle/>
          <a:p>
            <a:r>
              <a:rPr lang="en-US" sz="2100"/>
              <a:t>Diminished capacity and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640692"/>
            <a:ext cx="4443982" cy="35315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is an emerging debate over whether seniors who develop diminished capacity due to Alzheimer’s or dementia can consent to sex with a spouse</a:t>
            </a:r>
          </a:p>
          <a:p>
            <a:r>
              <a:rPr lang="en-US" sz="2400" dirty="0"/>
              <a:t>At what point, if any, does someone who develops diminished capacity lose the ability to offer consent? Who should decide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C1E11-6F03-405A-A6D4-0F00AA79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7" r="37532" b="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893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3996E-C4D1-4B3F-BDF3-3C7A52526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363323"/>
            <a:ext cx="6743700" cy="1692771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90827491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A06B-95F2-4CDC-B334-2CA77301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when?</a:t>
            </a:r>
            <a:br>
              <a:rPr lang="en-US" dirty="0"/>
            </a:br>
            <a:r>
              <a:rPr lang="en-US" dirty="0"/>
              <a:t>(in our culture)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6D2F-4736-4630-9536-B5FC4E19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 what age is it okay to start having sex with another person?</a:t>
            </a:r>
          </a:p>
          <a:p>
            <a:r>
              <a:rPr lang="en-US" sz="2400" dirty="0"/>
              <a:t>At what age does the other sex have </a:t>
            </a:r>
            <a:r>
              <a:rPr lang="en-US" sz="2400" i="1" dirty="0"/>
              <a:t>cooties</a:t>
            </a:r>
            <a:r>
              <a:rPr lang="en-US" sz="2400" dirty="0"/>
              <a:t>?</a:t>
            </a:r>
          </a:p>
          <a:p>
            <a:r>
              <a:rPr lang="en-US" sz="2400" dirty="0"/>
              <a:t>What do kids (under 10) do sexually?</a:t>
            </a:r>
          </a:p>
          <a:p>
            <a:r>
              <a:rPr lang="en-US" sz="2400" dirty="0"/>
              <a:t>At what age do people stop having sex?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3619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" y="533400"/>
            <a:ext cx="2283715" cy="1174991"/>
          </a:xfrm>
        </p:spPr>
        <p:txBody>
          <a:bodyPr>
            <a:normAutofit/>
          </a:bodyPr>
          <a:lstStyle/>
          <a:p>
            <a:r>
              <a:rPr lang="en-US" sz="1700" dirty="0"/>
              <a:t>I. Infancy through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352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A. Infancy and childhood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Sexuality has its roots in infancy; signs of physiological sexual response evident from birth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children experiment with masturbation long before puberty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is not uncommon for pre-pubertal children to have experiences of a sexual nature with their peers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Not indicative of adult sexual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D30B3-ABDA-4E9F-BCEF-96745C5C3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r="12155" b="-2"/>
          <a:stretch/>
        </p:blipFill>
        <p:spPr>
          <a:xfrm>
            <a:off x="3643122" y="10"/>
            <a:ext cx="55008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415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381000"/>
            <a:ext cx="5937755" cy="1188720"/>
          </a:xfrm>
        </p:spPr>
        <p:txBody>
          <a:bodyPr/>
          <a:lstStyle/>
          <a:p>
            <a:r>
              <a:rPr lang="en-US" dirty="0"/>
              <a:t>B.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29"/>
            <a:ext cx="7943850" cy="3101983"/>
          </a:xfrm>
        </p:spPr>
        <p:txBody>
          <a:bodyPr>
            <a:normAutofit/>
          </a:bodyPr>
          <a:lstStyle/>
          <a:p>
            <a:r>
              <a:rPr lang="en-US" dirty="0"/>
              <a:t>Period of rapid physical changes that ultimately leads to sexual maturity</a:t>
            </a:r>
          </a:p>
          <a:p>
            <a:r>
              <a:rPr lang="en-US" dirty="0"/>
              <a:t>Typically begins between ages 10-12 for females, but sometimes occurs earlier or later</a:t>
            </a:r>
          </a:p>
          <a:p>
            <a:r>
              <a:rPr lang="en-US" dirty="0"/>
              <a:t>Surge of hormones leads to development of secondary sex characteristics, or physical indicators of sexual maturity</a:t>
            </a:r>
          </a:p>
          <a:p>
            <a:r>
              <a:rPr lang="en-US" dirty="0"/>
              <a:t>Menarche (first menstruation) or </a:t>
            </a:r>
            <a:r>
              <a:rPr lang="en-US" dirty="0" err="1"/>
              <a:t>spermarche</a:t>
            </a:r>
            <a:r>
              <a:rPr lang="en-US" dirty="0"/>
              <a:t> (production of sperm begins) eventually occurs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7EB55-D9B4-4BBA-876D-812FE4A0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4" y="4191000"/>
            <a:ext cx="5429250" cy="25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213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Puberty usually begins and ends during adolescence</a:t>
            </a:r>
          </a:p>
          <a:p>
            <a:r>
              <a:rPr lang="en-US" dirty="0"/>
              <a:t>First feelings of sexual attraction typically occur</a:t>
            </a:r>
          </a:p>
          <a:p>
            <a:pPr lvl="1"/>
            <a:r>
              <a:rPr lang="en-US" dirty="0"/>
              <a:t>Age 10 on average for men and women regardless of sexual orientation</a:t>
            </a:r>
          </a:p>
          <a:p>
            <a:r>
              <a:rPr lang="en-US" dirty="0"/>
              <a:t>Process of sexual identity development begins</a:t>
            </a:r>
          </a:p>
          <a:p>
            <a:r>
              <a:rPr lang="en-US" dirty="0"/>
              <a:t>Sexual exploration with peers is common</a:t>
            </a:r>
          </a:p>
          <a:p>
            <a:pPr lvl="1"/>
            <a:r>
              <a:rPr lang="en-US" dirty="0"/>
              <a:t>Partnered behaviors tend to follow a culture’s sexual script in terms of activity progression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3600B-3631-49E8-9C37-ECE6664929AF}"/>
              </a:ext>
            </a:extLst>
          </p:cNvPr>
          <p:cNvSpPr/>
          <p:nvPr/>
        </p:nvSpPr>
        <p:spPr>
          <a:xfrm>
            <a:off x="2667000" y="6039995"/>
            <a:ext cx="3254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https://youtu.be/gTmGzaUPmxQ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6041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55" y="3048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 behaviors among adolescents aged 14-17 (</a:t>
            </a:r>
            <a:r>
              <a:rPr lang="en-US" dirty="0" err="1"/>
              <a:t>Fortenberry</a:t>
            </a:r>
            <a:r>
              <a:rPr lang="en-US" dirty="0"/>
              <a:t> et al., 2010)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11371"/>
              </p:ext>
            </p:extLst>
          </p:nvPr>
        </p:nvGraphicFramePr>
        <p:xfrm>
          <a:off x="1467455" y="1828800"/>
          <a:ext cx="767654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3" imgW="6083300" imgH="3200400" progId="Word.Document.12">
                  <p:embed/>
                </p:oleObj>
              </mc:Choice>
              <mc:Fallback>
                <p:oleObj name="Document" r:id="rId3" imgW="60833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455" y="1828800"/>
                        <a:ext cx="7676545" cy="4038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3D7AB3E-E629-4853-B9F2-624DB015F7DD}"/>
              </a:ext>
            </a:extLst>
          </p:cNvPr>
          <p:cNvSpPr/>
          <p:nvPr/>
        </p:nvSpPr>
        <p:spPr>
          <a:xfrm>
            <a:off x="1467455" y="1828800"/>
            <a:ext cx="4780945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E8043-FFC7-4EA2-93E3-406F009526AE}"/>
              </a:ext>
            </a:extLst>
          </p:cNvPr>
          <p:cNvSpPr/>
          <p:nvPr/>
        </p:nvSpPr>
        <p:spPr>
          <a:xfrm>
            <a:off x="6248400" y="1828800"/>
            <a:ext cx="2895600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2CB3F5-E9A9-408A-8B59-40E0DE3CAB23}"/>
              </a:ext>
            </a:extLst>
          </p:cNvPr>
          <p:cNvSpPr/>
          <p:nvPr/>
        </p:nvSpPr>
        <p:spPr>
          <a:xfrm>
            <a:off x="1467455" y="5486400"/>
            <a:ext cx="478094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B52A1-B962-4CE2-B471-7F2A8BD1D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23"/>
          <a:stretch/>
        </p:blipFill>
        <p:spPr>
          <a:xfrm>
            <a:off x="6324600" y="2181225"/>
            <a:ext cx="4000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209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In addition to the beginnings of sexual behavior, adolescence is when most have their first romantic relationship experiences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Teens’ sexual activity patterns are subject to biopsychosocial influences. Age of sexual debut linked to: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Biological factors: age of puberty, certain disabilities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Psychological factors: attachment anxiety, sensation seeking, attitudes toward sex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Social factors: parent-child relationships, peer relationships, media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94192019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42C9A-AE86-4D97-9DB6-8811EFA8B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808" r="1919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8044"/>
            <a:ext cx="7391400" cy="3915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Implications of early sexual development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Less likely to use contraception, increased risk of STIs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girls, more depressive symptoms; however, this appears to be temporary and only prior to age 16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Implications of late sexual development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likely to experience sexual problems, particularly men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are sexual problems a cause or consequence or late sexual debut?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Experiences with social stigma</a:t>
            </a:r>
          </a:p>
        </p:txBody>
      </p:sp>
    </p:spTree>
    <p:extLst>
      <p:ext uri="{BB962C8B-B14F-4D97-AF65-F5344CB8AC3E}">
        <p14:creationId xmlns:p14="http://schemas.microsoft.com/office/powerpoint/2010/main" val="4041715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5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749088-8DF1-44AE-AC71-5DE3BD01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02786"/>
            <a:ext cx="5029200" cy="52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948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Parce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2622</TotalTime>
  <Words>748</Words>
  <Application>Microsoft Office PowerPoint</Application>
  <PresentationFormat>On-screen Show (4:3)</PresentationFormat>
  <Paragraphs>71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Parcel</vt:lpstr>
      <vt:lpstr>Document</vt:lpstr>
      <vt:lpstr>Sexuality in Society and  Through the Lifespan</vt:lpstr>
      <vt:lpstr>What happens when? (in our culture)</vt:lpstr>
      <vt:lpstr>I. Infancy through adolescence</vt:lpstr>
      <vt:lpstr>B. Puberty</vt:lpstr>
      <vt:lpstr>C. Adolescence</vt:lpstr>
      <vt:lpstr>Sexual behaviors among adolescents aged 14-17 (Fortenberry et al., 2010)</vt:lpstr>
      <vt:lpstr>Adolescence</vt:lpstr>
      <vt:lpstr>Adolescence</vt:lpstr>
      <vt:lpstr>PowerPoint Presentation</vt:lpstr>
      <vt:lpstr>PowerPoint Presentation</vt:lpstr>
      <vt:lpstr>PowerPoint Presentation</vt:lpstr>
      <vt:lpstr>Patterns in Adult Partnerships </vt:lpstr>
      <vt:lpstr>II. Sexuality and aging</vt:lpstr>
      <vt:lpstr>Sexual behaviors among older adults aged 57-85   (Lindau et al., 2007)</vt:lpstr>
      <vt:lpstr>Sexuality and aging</vt:lpstr>
      <vt:lpstr>Aging and sexual satisfaction</vt:lpstr>
      <vt:lpstr>Sexuality and aging</vt:lpstr>
      <vt:lpstr>Diminished capacity and consent</vt:lpstr>
      <vt:lpstr>Questions and comments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Perspectives on Human Sexuality</dc:title>
  <dc:creator>Justin Lehmiller</dc:creator>
  <cp:lastModifiedBy>Michael McGee</cp:lastModifiedBy>
  <cp:revision>109</cp:revision>
  <dcterms:created xsi:type="dcterms:W3CDTF">2013-06-13T18:27:53Z</dcterms:created>
  <dcterms:modified xsi:type="dcterms:W3CDTF">2021-03-07T23:47:32Z</dcterms:modified>
</cp:coreProperties>
</file>